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63" r:id="rId5"/>
    <p:sldId id="258" r:id="rId6"/>
    <p:sldId id="260" r:id="rId7"/>
    <p:sldId id="261" r:id="rId8"/>
    <p:sldId id="262" r:id="rId9"/>
    <p:sldId id="259" r:id="rId10"/>
    <p:sldId id="264" r:id="rId11"/>
    <p:sldId id="265" r:id="rId12"/>
    <p:sldId id="267" r:id="rId13"/>
    <p:sldId id="266" r:id="rId14"/>
    <p:sldId id="268" r:id="rId15"/>
    <p:sldId id="285" r:id="rId16"/>
    <p:sldId id="280" r:id="rId17"/>
    <p:sldId id="281" r:id="rId18"/>
    <p:sldId id="282" r:id="rId19"/>
    <p:sldId id="283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96" d="100"/>
          <a:sy n="96" d="100"/>
        </p:scale>
        <p:origin x="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5921-3BB0-4563-88E3-10CFE369A6D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EF8B-4083-4D21-BB54-752DDF0A8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ПСИХОЛОГИЯ   НОВОЙ   ЭРЫ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User.AUST\Рабочий стол\dmvn6d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357298"/>
            <a:ext cx="8568952" cy="5357850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Чалдини Р.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Психология  влияния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–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СПб.: Питер, 2005. – 286 с.: ил. –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(Серия «Мастера психологии»)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sz="2200" b="1" dirty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571612"/>
            <a:ext cx="4572032" cy="31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600" dirty="0" smtClean="0"/>
              <a:t>«Психологию влияния» знают и рекомендуют в качестве одного из лучших учебных пособий по социальной психологии, конфликтологии, менеджменту все западные , а теперь уже и отечественные психологи. Эта </a:t>
            </a:r>
            <a:r>
              <a:rPr lang="ru-RU" sz="1600" dirty="0" smtClean="0"/>
              <a:t>работа,</a:t>
            </a:r>
            <a:r>
              <a:rPr lang="en-US" sz="1600" dirty="0" smtClean="0"/>
              <a:t> </a:t>
            </a:r>
            <a:r>
              <a:rPr lang="ru-RU" sz="1600" dirty="0" smtClean="0"/>
              <a:t>подкупает </a:t>
            </a:r>
            <a:r>
              <a:rPr lang="ru-RU" sz="1600" dirty="0" smtClean="0"/>
              <a:t>читателя легким стилем и эффектной подачей материала, является тем не менее серьезным трудом, в котором на самом современном научном уровне анализируются механизмы мотивации, усвоения информации и принятия решений.</a:t>
            </a:r>
            <a:endParaRPr lang="ru-RU" sz="1600" dirty="0"/>
          </a:p>
        </p:txBody>
      </p:sp>
      <p:pic>
        <p:nvPicPr>
          <p:cNvPr id="4098" name="Picture 2" descr="C:\Documents and Settings\User.AUST\Рабочий стол\P1020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5785" y="2071678"/>
            <a:ext cx="4929223" cy="378621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2" name="Picture 4" descr="C:\Documents and Settings\User.AUST\Рабочий стол\профком\профком\8e4a01e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00570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.AUST\Рабочий стол\профком\профком\frazi_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24147">
            <a:off x="285720" y="285728"/>
            <a:ext cx="4286280" cy="2734709"/>
          </a:xfrm>
          <a:prstGeom prst="rect">
            <a:avLst/>
          </a:prstGeom>
          <a:noFill/>
        </p:spPr>
      </p:pic>
      <p:pic>
        <p:nvPicPr>
          <p:cNvPr id="2052" name="Picture 4" descr="C:\Documents and Settings\User.AUST\Рабочий стол\профком\профком\frazi_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286248" cy="2857520"/>
          </a:xfrm>
          <a:prstGeom prst="rect">
            <a:avLst/>
          </a:prstGeom>
          <a:noFill/>
        </p:spPr>
      </p:pic>
      <p:pic>
        <p:nvPicPr>
          <p:cNvPr id="2055" name="Picture 7" descr="C:\Documents and Settings\User.AUST\Рабочий стол\профком\профком\original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405322" cy="2928958"/>
          </a:xfrm>
          <a:prstGeom prst="rect">
            <a:avLst/>
          </a:prstGeom>
          <a:noFill/>
        </p:spPr>
      </p:pic>
      <p:pic>
        <p:nvPicPr>
          <p:cNvPr id="2056" name="Picture 8" descr="C:\Documents and Settings\User.AUST\Рабочий стол\профком\профком\frazi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5238">
            <a:off x="4902683" y="3613390"/>
            <a:ext cx="4221161" cy="2979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Хьелл Л., Зиглер Д.</a:t>
            </a:r>
            <a:r>
              <a:rPr lang="ru-RU" sz="2000" b="1" dirty="0" smtClean="0"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000" b="1" dirty="0" smtClean="0"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Теория личности.</a:t>
            </a:r>
            <a:r>
              <a:rPr lang="ru-RU" sz="2000" b="1" dirty="0" smtClean="0"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b="1" dirty="0" smtClean="0"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– 3-е изд. – СПб.: Питер, 2013. – 607 с.: ил. – (Серия «Мастера психологии»)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500594" cy="3214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     Монография видных американских исследователей Л. Хьелла и Д.Зиглера адресована всем, для кого знание и практическое применение психологии необходимы в профессиональной деятельности. Прочесть ее будет полезно психологам и врачам, преподавателям и студентам, а также широкому кругу читателей, интересующихся вопросами современной психологии личности, межличностными и семейными отношениями. </a:t>
            </a:r>
            <a:endParaRPr lang="ru-RU" sz="1800" dirty="0"/>
          </a:p>
        </p:txBody>
      </p:sp>
      <p:pic>
        <p:nvPicPr>
          <p:cNvPr id="2050" name="Picture 2" descr="C:\Documents and Settings\User.AUST\Рабочий стол\P1020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4367" y="2250262"/>
            <a:ext cx="5357826" cy="385765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" name="Picture 2" descr="C:\Documents and Settings\User.AUST\Рабочий стол\профком\профком\всестороннее-развитие-личности-1024x5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2152">
            <a:off x="4862014" y="4509121"/>
            <a:ext cx="4000528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71636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Изард К.</a:t>
            </a:r>
            <a:b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Психология  эмоций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– СПб.: Питер, 2003.- 464 с.: ил. – (Серия «Мастера психологии»)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714876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В «Психологии эмоций» Кэррол Изард анализирует и обобщает огромное количество новых экспериментальных данных и теоретических концепций, вошедших в научный обиход в последние десятилетия, на протяжении которых наука об эмоциях стремительно эволюционировала. Рекомендуется изучающим психологию личности, социальную, когнитивную, клиническую психологию.</a:t>
            </a:r>
            <a:endParaRPr lang="ru-RU" sz="1800" dirty="0"/>
          </a:p>
        </p:txBody>
      </p:sp>
      <p:pic>
        <p:nvPicPr>
          <p:cNvPr id="3075" name="Picture 3" descr="C:\Documents and Settings\User.AUST\Рабочий стол\P1020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57684" y="2071679"/>
            <a:ext cx="5357852" cy="378621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6" name="Picture 2" descr="C:\Documents and Settings\User.AUST\Рабочий стол\профком\профком\one_republic_too_ea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1442">
            <a:off x="491959" y="4425557"/>
            <a:ext cx="4357718" cy="232467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Корнилова Т.В., Смирнов С.Д.</a:t>
            </a:r>
            <a:br>
              <a:rPr lang="ru-RU" sz="20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Методологические основы психологии</a:t>
            </a:r>
            <a:r>
              <a:rPr lang="ru-RU" sz="20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– СПб.: Питер, 2007. – 320 с.: ил. – (Серия «Учебное пособие»)</a:t>
            </a:r>
            <a:endParaRPr lang="ru-RU" sz="2000" b="1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4958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В книге большое внимание уделяется анализу методологии науки как особому типу знания, а также сущности научного знания в психологии. Изменение критериев научности, смена парадигм в психологии и связи психологического объяснения с используемыми методами - эти проблемы предваряют анализ основных принципов психологического исследования.</a:t>
            </a:r>
            <a:endParaRPr lang="ru-RU" sz="1800" dirty="0"/>
          </a:p>
        </p:txBody>
      </p:sp>
      <p:pic>
        <p:nvPicPr>
          <p:cNvPr id="1026" name="Picture 2" descr="C:\Documents and Settings\User.AUST\Рабочий стол\P1020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74331" y="2183595"/>
            <a:ext cx="5143536" cy="391957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96696538_original__14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962">
            <a:off x="119002" y="395751"/>
            <a:ext cx="4468394" cy="32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98622372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362636" cy="31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1"/>
            <a:ext cx="5400600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1341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ТЕСТ : </a:t>
            </a:r>
            <a:r>
              <a:rPr lang="ru-RU" sz="2400" b="1" dirty="0" smtClean="0">
                <a:solidFill>
                  <a:srgbClr val="FF0000"/>
                </a:solidFill>
              </a:rPr>
              <a:t>ОПРЕДЕЛИТЕ </a:t>
            </a:r>
            <a:r>
              <a:rPr lang="ru-RU" sz="2400" b="1" dirty="0">
                <a:solidFill>
                  <a:srgbClr val="FF0000"/>
                </a:solidFill>
              </a:rPr>
              <a:t>СВОЙ </a:t>
            </a:r>
            <a:r>
              <a:rPr lang="ru-RU" sz="2400" b="1" dirty="0" smtClean="0">
                <a:solidFill>
                  <a:srgbClr val="FF0000"/>
                </a:solidFill>
              </a:rPr>
              <a:t> ХАРАКТЕР  ОТВЕТИВ  НА </a:t>
            </a:r>
            <a:r>
              <a:rPr lang="ru-RU" sz="2400" b="1" dirty="0">
                <a:solidFill>
                  <a:srgbClr val="FF0000"/>
                </a:solidFill>
              </a:rPr>
              <a:t>4 ВОПРОСА — </a:t>
            </a:r>
            <a:r>
              <a:rPr lang="ru-RU" sz="2400" b="1" dirty="0" smtClean="0">
                <a:solidFill>
                  <a:srgbClr val="FF0000"/>
                </a:solidFill>
              </a:rPr>
              <a:t>ОЧЕНЬ  ТОЧНОЕ  </a:t>
            </a:r>
            <a:r>
              <a:rPr lang="ru-RU" sz="2400" b="1" dirty="0">
                <a:solidFill>
                  <a:srgbClr val="FF0000"/>
                </a:solidFill>
              </a:rPr>
              <a:t>ОПИСАНИЕ 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Тест </a:t>
            </a:r>
            <a:r>
              <a:rPr lang="ru-RU" sz="2000" dirty="0">
                <a:solidFill>
                  <a:srgbClr val="002060"/>
                </a:solidFill>
              </a:rPr>
              <a:t>состоит всего из четырёх лёгких заданий, которые человек выполняет интуитивно. По его результатам можно назвать основные черты характера. Его можно распечатать и попробовать на близких. Возможно, вы узнаете что-либо новое и интересное о себе и своих близких.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Приготовьте </a:t>
            </a:r>
            <a:r>
              <a:rPr lang="ru-RU" sz="2000" dirty="0">
                <a:solidFill>
                  <a:srgbClr val="002060"/>
                </a:solidFill>
              </a:rPr>
              <a:t>листок бумаги или запоминайте, впереди всего 4 вопроса и ответом будет служить одна из цифр:</a:t>
            </a:r>
          </a:p>
        </p:txBody>
      </p:sp>
      <p:pic>
        <p:nvPicPr>
          <p:cNvPr id="2050" name="Picture 2" descr="F:\Новая папка\fullsi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5365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1250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1. </a:t>
            </a:r>
            <a:r>
              <a:rPr lang="ru-RU" sz="2400" dirty="0">
                <a:solidFill>
                  <a:srgbClr val="002060"/>
                </a:solidFill>
              </a:rPr>
              <a:t>Сложите руки в замок. Если сверху окажется большой палец правой руки, запишите на листочке цифру «2», если левой — цифру «1».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2. </a:t>
            </a:r>
            <a:r>
              <a:rPr lang="ru-RU" sz="2400" dirty="0">
                <a:solidFill>
                  <a:srgbClr val="002060"/>
                </a:solidFill>
              </a:rPr>
              <a:t>Прицельтесь в невидимую мишень, закрыв один глаз… Если остался открытым левый глаз, то запишите цифру «1», если правый — «2»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ru-RU" sz="2400" dirty="0">
                <a:solidFill>
                  <a:srgbClr val="002060"/>
                </a:solidFill>
              </a:rPr>
              <a:t>. Положите руки на грудь крестом, и посмотрите, какая рука окажется сверху. Если кисть левой руки окажется лежащей сверху на правой руке, то запишите цифру «1», правая сверху — «2»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4. </a:t>
            </a:r>
            <a:r>
              <a:rPr lang="ru-RU" sz="2400" dirty="0">
                <a:solidFill>
                  <a:srgbClr val="002060"/>
                </a:solidFill>
              </a:rPr>
              <a:t>Поаплодируйте. Если сверху окажется левая рука, то цифра «1», если правая, то «2»</a:t>
            </a:r>
          </a:p>
        </p:txBody>
      </p:sp>
    </p:spTree>
    <p:extLst>
      <p:ext uri="{BB962C8B-B14F-4D97-AF65-F5344CB8AC3E}">
        <p14:creationId xmlns:p14="http://schemas.microsoft.com/office/powerpoint/2010/main" val="103488347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Оцените результат по сочетанию цифр: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2222» </a:t>
            </a:r>
            <a:r>
              <a:rPr lang="ru-RU" sz="2000" dirty="0">
                <a:solidFill>
                  <a:srgbClr val="002060"/>
                </a:solidFill>
              </a:rPr>
              <a:t>— (стопроцентный правша) — устойчивый тип характера, консерватизм, не желание вступать в конфликты спорить с кем либо.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«2221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dirty="0">
                <a:solidFill>
                  <a:srgbClr val="002060"/>
                </a:solidFill>
              </a:rPr>
              <a:t>— у вас самая яркая черта характера — крайняя нерешительность.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«2212» </a:t>
            </a:r>
            <a:r>
              <a:rPr lang="ru-RU" sz="2000" dirty="0">
                <a:solidFill>
                  <a:srgbClr val="002060"/>
                </a:solidFill>
              </a:rPr>
              <a:t>— вы коммуникабельны, всегда можете найти общий язык практически со всеми.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«2111» </a:t>
            </a:r>
            <a:r>
              <a:rPr lang="ru-RU" sz="2000" dirty="0">
                <a:solidFill>
                  <a:srgbClr val="002060"/>
                </a:solidFill>
              </a:rPr>
              <a:t>— вы непостоянны, делаете всё сами, не ищите поддержки других.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«2211» </a:t>
            </a:r>
            <a:r>
              <a:rPr lang="ru-RU" sz="2000" dirty="0">
                <a:solidFill>
                  <a:srgbClr val="002060"/>
                </a:solidFill>
              </a:rPr>
              <a:t>— довольно не часто встречающееся сочетание. Вы коммуникабельны, идёте на контакт, в тоже время имеете очень мягкий характер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«2122» </a:t>
            </a:r>
            <a:r>
              <a:rPr lang="ru-RU" sz="2000" dirty="0">
                <a:solidFill>
                  <a:srgbClr val="002060"/>
                </a:solidFill>
              </a:rPr>
              <a:t>— вы — «технарь» и вам присущи аналитический склад ума и мягкость. Вы осторожно ко всему относитесь, наблюдается некоторая холодность в отношении с окружающими.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«2121» </a:t>
            </a:r>
            <a:r>
              <a:rPr lang="ru-RU" sz="2000" dirty="0">
                <a:solidFill>
                  <a:srgbClr val="002060"/>
                </a:solidFill>
              </a:rPr>
              <a:t>— самое редкое сочетание, беззащитность, подверженность к влиянию людей.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«1112» </a:t>
            </a:r>
            <a:r>
              <a:rPr lang="ru-RU" sz="2000" dirty="0">
                <a:solidFill>
                  <a:srgbClr val="002060"/>
                </a:solidFill>
              </a:rPr>
              <a:t>— Вы эмоциональны, энергичны и решительны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1222» </a:t>
            </a:r>
            <a:r>
              <a:rPr lang="ru-RU" sz="2000" dirty="0">
                <a:solidFill>
                  <a:srgbClr val="002060"/>
                </a:solidFill>
              </a:rPr>
              <a:t>— довольно часто встречаемый характер. Вы эмоциональны, но не хватает упорства и настойчивости в решении жизненных вопросов, подвержены чужому влиянию, обладаете хорошей коммуникабельностью, и люди тянутся к вам.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24337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1221» </a:t>
            </a:r>
            <a:r>
              <a:rPr lang="ru-RU" sz="2000" dirty="0">
                <a:solidFill>
                  <a:srgbClr val="002060"/>
                </a:solidFill>
              </a:rPr>
              <a:t>— Эмоциональность, нехватка настойчивости, очень мягкий характер, наивность.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«1122» </a:t>
            </a:r>
            <a:r>
              <a:rPr lang="ru-RU" sz="2000" dirty="0">
                <a:solidFill>
                  <a:srgbClr val="002060"/>
                </a:solidFill>
              </a:rPr>
              <a:t>— Вы дружелюбный человек, но в то же время немного наивный и простой. Склонны к копанию в себе, анализу действий. Интересов много, но не на все хватает </a:t>
            </a:r>
            <a:r>
              <a:rPr lang="ru-RU" sz="2000" dirty="0" smtClean="0">
                <a:solidFill>
                  <a:srgbClr val="002060"/>
                </a:solidFill>
              </a:rPr>
              <a:t>времени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«1121» </a:t>
            </a:r>
            <a:r>
              <a:rPr lang="ru-RU" sz="2000" dirty="0">
                <a:solidFill>
                  <a:srgbClr val="002060"/>
                </a:solidFill>
              </a:rPr>
              <a:t>— Вы очень доверяете людям и у вас мягкий характер. Скорее всего, вы творческая натура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«1111» </a:t>
            </a:r>
            <a:r>
              <a:rPr lang="ru-RU" sz="2000" dirty="0">
                <a:solidFill>
                  <a:srgbClr val="002060"/>
                </a:solidFill>
              </a:rPr>
              <a:t>— (стопроцентный левша) — вы крайне не консервативный человек. Творчество занимает в вашей жизни далеко не последнюю роль. На многие вещи вы смотрите нестандартно. Сильные эмоции, выраженный индивидуализм, эгоизм. Вы упрямы и эгоистичны, но это не мешает вам жить.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«1212» </a:t>
            </a:r>
            <a:r>
              <a:rPr lang="ru-RU" sz="2000" dirty="0">
                <a:solidFill>
                  <a:srgbClr val="002060"/>
                </a:solidFill>
              </a:rPr>
              <a:t>— Вы сильный духом человек, можно сказать, упрямый, достигаете поставленных целей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1222» </a:t>
            </a:r>
            <a:r>
              <a:rPr lang="ru-RU" sz="2000" dirty="0">
                <a:solidFill>
                  <a:srgbClr val="002060"/>
                </a:solidFill>
              </a:rPr>
              <a:t>— довольно часто встречаемый характер. Вы эмоциональны, но не хватает упорства и настойчивости в решении жизненных вопросов, подвержены чужому влиянию, обладаете хорошей коммуникабельностью, и люди тянутся к вам.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222523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ПСИХОЛОГ — ЭТО  ЧЕЛОВЕК,  КОТОРЫЙ ГОВОРИТ  ТО, ЧТО  ИЗВЕСТНО  КАЖДОМУ, НА  ЯЗЫКЕ,  КОТОРОГО  НЕ  ПОНИМАЕТ НИКТО.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ДЖОЗЕФ ДЖАСТРОУ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User.AUST\Рабочий стол\профком\профком\vnutrenniy_chelovek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6786578" cy="47863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prstTxWarp prst="textInflate">
              <a:avLst>
                <a:gd name="adj" fmla="val 14204"/>
              </a:avLst>
            </a:prstTxWarp>
            <a:norm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  <a:t>Все книги, представленные </a:t>
            </a:r>
            <a:b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</a:b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  <a:t>на выставке</a:t>
            </a:r>
            <a:r>
              <a:rPr lang="ru-RU" sz="3200" b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  <a:t>, </a:t>
            </a:r>
            <a:r>
              <a:rPr lang="ru-RU" sz="3200" b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  <a:t>находятся в библиотеке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  <a:t>ВГМУ (ООНЛ)  ком.22</a:t>
            </a:r>
            <a:r>
              <a:rPr lang="ru-RU" sz="3200" b="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  <a:t/>
            </a:r>
            <a:br>
              <a:rPr lang="ru-RU" sz="3200" b="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/>
              </a:rPr>
            </a:br>
            <a:r>
              <a:rPr lang="ru-RU" sz="28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28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1600" b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endParaRPr lang="ru-RU" sz="160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832648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 ПСИХОЛОГИИ   ДЛИННОЕ   ПРОШЛОЕ,  НО  КОРОТКАЯ   ИСТОРИЯ.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Герман  Эббингхаус</a:t>
            </a:r>
            <a:b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ГЕРМАН ЭББИНГХАУС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26832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Маслоу А.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Мотивация и личность.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3-е изд.  / Пер. с англ. – СПб.: Питер, 2013. – 352 с. – (Серия»мастера психологии»)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7"/>
            <a:ext cx="4714876" cy="2928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Книга «Мотивация и личность» по-прежнему предлагает уникальные и влиятельные теории, не утратившие своего значения для современной психологии.</a:t>
            </a:r>
          </a:p>
          <a:p>
            <a:pPr>
              <a:buNone/>
            </a:pPr>
            <a:r>
              <a:rPr lang="ru-RU" sz="1800" dirty="0" smtClean="0"/>
              <a:t>        Данное третье издание представляет собой переработку классического текста коллективом автора, с сохранением оригинального стиля Маслоу.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44" y="1785926"/>
            <a:ext cx="4214874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6" name="Picture 2" descr="C:\Documents and Settings\User.AUST\Рабочий стол\P102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29124" y="2000240"/>
            <a:ext cx="5000660" cy="400052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6" name="Picture 2" descr="C:\Documents and Settings\User.AUST\Рабочий стол\профком\профком\page_97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3240360" cy="248344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Рубинштейн С.Л.</a:t>
            </a:r>
            <a:b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Основы общей психологии</a:t>
            </a:r>
            <a: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– Спб.: Питер, 2013.- 713 с.: ил. – </a:t>
            </a:r>
            <a:b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(Серия «Мастера психологии»)</a:t>
            </a:r>
            <a:endParaRPr lang="ru-RU" sz="2000" b="1" dirty="0"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-142908" y="1714488"/>
            <a:ext cx="4714908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800" dirty="0" smtClean="0"/>
              <a:t>«Основы общей психологии» относится к числу наиболее значительных достижений отечественной психологической науки. Широта теоретических  обобщений в сочетании с энциклопедическим охватом исторического и экспериментального материала, безупречная ясность методологических принципов сделали «Основы...» настольной книгой для нескольких поколений психологов, педагогов, философов.</a:t>
            </a:r>
            <a:endParaRPr lang="ru-RU" sz="1800" dirty="0"/>
          </a:p>
        </p:txBody>
      </p:sp>
      <p:pic>
        <p:nvPicPr>
          <p:cNvPr id="9218" name="Picture 2" descr="C:\Documents and Settings\User.AUST\Рабочий стол\P1020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21968" y="2035958"/>
            <a:ext cx="5072096" cy="400052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Ильин Е.П.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Эмоции  и чувства.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2-е изд. – СПб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.: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Питер, 2013. – 783 с.: ил. – (Серия «Мастера психологии»)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78631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В книге изложены теоретические и методологические вопросы изучения эмоций и чувств человека. Особое внимание уделено анализу структуры эмоциональной сферы и ее составляющих. </a:t>
            </a:r>
          </a:p>
          <a:p>
            <a:pPr>
              <a:buNone/>
            </a:pPr>
            <a:r>
              <a:rPr lang="ru-RU" sz="1800" dirty="0" smtClean="0"/>
              <a:t>        Учебное пособие предназначено для психологов, психофизиологов, педагогов, а также для студентов и аспирантов психологических и педагогических факультетов вузов.</a:t>
            </a:r>
            <a:endParaRPr lang="ru-RU" sz="1800" dirty="0"/>
          </a:p>
        </p:txBody>
      </p:sp>
      <p:pic>
        <p:nvPicPr>
          <p:cNvPr id="7170" name="Picture 2" descr="C:\Documents and Settings\User.AUST\Рабочий стол\P1020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0" y="2285992"/>
            <a:ext cx="4929222" cy="378621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7" name="Picture 3" descr="F:\Новая папка\get-your-ex-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4032448" cy="227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Рабочий стол\1373029654_1364138479_kartinki_so_smislom_na_bygag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24065">
            <a:off x="279719" y="405895"/>
            <a:ext cx="4233986" cy="2842372"/>
          </a:xfrm>
          <a:prstGeom prst="rect">
            <a:avLst/>
          </a:prstGeom>
          <a:noFill/>
        </p:spPr>
      </p:pic>
      <p:pic>
        <p:nvPicPr>
          <p:cNvPr id="1031" name="Picture 7" descr="C:\Documents and Settings\User.AUST\Рабочий стол\623344-201310091214166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3674">
            <a:off x="210224" y="3707848"/>
            <a:ext cx="4429156" cy="2793304"/>
          </a:xfrm>
          <a:prstGeom prst="rect">
            <a:avLst/>
          </a:prstGeom>
          <a:noFill/>
        </p:spPr>
      </p:pic>
      <p:pic>
        <p:nvPicPr>
          <p:cNvPr id="1032" name="Picture 8" descr="C:\Documents and Settings\User.AUST\Рабочий стол\профком\профком\frazi_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2950">
            <a:off x="4776728" y="3632942"/>
            <a:ext cx="4214841" cy="2738009"/>
          </a:xfrm>
          <a:prstGeom prst="rect">
            <a:avLst/>
          </a:prstGeom>
          <a:noFill/>
        </p:spPr>
      </p:pic>
      <p:pic>
        <p:nvPicPr>
          <p:cNvPr id="1033" name="Picture 9" descr="C:\Documents and Settings\User.AUST\Рабочий стол\профком\профком\frazi_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rot="20948287">
            <a:off x="4785657" y="110514"/>
            <a:ext cx="4185149" cy="28911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643966" cy="19288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Майерс Д.</a:t>
            </a:r>
            <a:r>
              <a:rPr lang="ru-RU" sz="18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Интуиция. </a:t>
            </a:r>
            <a:r>
              <a:rPr lang="ru-RU" sz="18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СПб.: Питер, 2013. – 256 с.: ил. – </a:t>
            </a:r>
            <a:b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(Серия «Мастера психологии»)</a:t>
            </a:r>
            <a:endParaRPr lang="ru-RU" sz="2000" b="1" dirty="0"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428736"/>
            <a:ext cx="464347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Опираясь  на современные данные психологической науки,  Дэвид Майерс обсуждает сильные и слабые стороны использования интуиции в различных ситуациях. </a:t>
            </a:r>
          </a:p>
          <a:p>
            <a:pPr>
              <a:buNone/>
            </a:pPr>
            <a:r>
              <a:rPr lang="ru-RU" sz="1800" dirty="0" smtClean="0"/>
              <a:t>        Издание предназначено для психологов и представителей смежных специальностей, а также для преподавателей и студентов профильных факультетов высших учебных заведений.</a:t>
            </a:r>
            <a:endParaRPr lang="ru-RU" sz="1800" dirty="0"/>
          </a:p>
        </p:txBody>
      </p:sp>
      <p:pic>
        <p:nvPicPr>
          <p:cNvPr id="6146" name="Picture 2" descr="C:\Documents and Settings\User.AUST\Рабочий стол\P1020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4371" y="2028827"/>
            <a:ext cx="5143536" cy="394335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2" name="Picture 4" descr="C:\Documents and Settings\User.AUST\Рабочий стол\профком\профком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643446"/>
            <a:ext cx="4000528" cy="22145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Реан А.А.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Психология  личности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– СПб.: Питер, 2013.- 288 с.: ил. –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(Серия «Мастера психологии»)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000240"/>
            <a:ext cx="464347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800" dirty="0" smtClean="0"/>
              <a:t>Книга  содержит огромный фактический материал, а также психологический практикум и тестовые методики, как классические, так и разработанные при участии автора.</a:t>
            </a:r>
          </a:p>
          <a:p>
            <a:pPr>
              <a:buNone/>
            </a:pPr>
            <a:r>
              <a:rPr lang="ru-RU" sz="1800" dirty="0" smtClean="0"/>
              <a:t>        Особое внимание уделено общим и прикладным вопросам педагогического общения, подчеркнута необходимость связи педагогики с психологией личности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194" name="Picture 2" descr="C:\Documents and Settings\User.AUST\Рабочий стол\P10208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3948" y="2115762"/>
            <a:ext cx="5125781" cy="389460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1162</TotalTime>
  <Words>1082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Constantia</vt:lpstr>
      <vt:lpstr>Тема Office</vt:lpstr>
      <vt:lpstr>ПСИХОЛОГИЯ   НОВОЙ   ЭРЫ</vt:lpstr>
      <vt:lpstr>ПСИХОЛОГ — ЭТО  ЧЕЛОВЕК,  КОТОРЫЙ ГОВОРИТ  ТО, ЧТО  ИЗВЕСТНО  КАЖДОМУ, НА  ЯЗЫКЕ,  КОТОРОГО  НЕ  ПОНИМАЕТ НИКТО.                                                 ДЖОЗЕФ ДЖАСТРОУ</vt:lpstr>
      <vt:lpstr>У  ПСИХОЛОГИИ   ДЛИННОЕ   ПРОШЛОЕ,  НО  КОРОТКАЯ   ИСТОРИЯ.                                                           Герман  Эббингхаус                                                                                         ГЕРМАН ЭББИНГХАУС </vt:lpstr>
      <vt:lpstr>Маслоу А. Мотивация и личность. 3-е изд.  / Пер. с англ. – СПб.: Питер, 2013. – 352 с. – (Серия»мастера психологии»)</vt:lpstr>
      <vt:lpstr>Рубинштейн С.Л. Основы общей психологии. – Спб.: Питер, 2013.- 713 с.: ил. –  (Серия «Мастера психологии»)</vt:lpstr>
      <vt:lpstr>Ильин Е.П. Эмоции  и чувства. 2-е изд. – СПб.: Питер, 2013. – 783 с.: ил. – (Серия «Мастера психологии»)</vt:lpstr>
      <vt:lpstr>Презентация PowerPoint</vt:lpstr>
      <vt:lpstr> Майерс Д. Интуиция. – СПб.: Питер, 2013. – 256 с.: ил. –  (Серия «Мастера психологии»)</vt:lpstr>
      <vt:lpstr>Реан А.А. Психология  личности. – СПб.: Питер, 2013.- 288 с.: ил. –  (Серия «Мастера психологии»)  </vt:lpstr>
      <vt:lpstr>Чалдини Р. Психология  влияния. – СПб.: Питер, 2005. – 286 с.: ил. –  (Серия «Мастера психологии») </vt:lpstr>
      <vt:lpstr>Презентация PowerPoint</vt:lpstr>
      <vt:lpstr>Хьелл Л., Зиглер Д. Теория личности. – 3-е изд. – СПб.: Питер, 2013. – 607 с.: ил. – (Серия «Мастера психологии») </vt:lpstr>
      <vt:lpstr>Изард К. Психология  эмоций. – СПб.: Питер, 2003.- 464 с.: ил. – (Серия «Мастера психологии»)</vt:lpstr>
      <vt:lpstr>Корнилова Т.В., Смирнов С.Д. Методологические основы психологии. – СПб.: Питер, 2007. – 320 с.: ил. – (Серия «Учебное пособие»)</vt:lpstr>
      <vt:lpstr>Презентация PowerPoint</vt:lpstr>
      <vt:lpstr>ТЕСТ : ОПРЕДЕЛИТЕ СВОЙ  ХАРАКТЕР  ОТВЕТИВ  НА 4 ВОПРОСА — ОЧЕНЬ  ТОЧНОЕ  ОПИСАНИЕ !</vt:lpstr>
      <vt:lpstr>Презентация PowerPoint</vt:lpstr>
      <vt:lpstr>Презентация PowerPoint</vt:lpstr>
      <vt:lpstr>Презентация PowerPoint</vt:lpstr>
      <vt:lpstr>Все книги, представленные  на выставке, находятся в библиотеке ВГМУ (ООНЛ)  ком.22         </vt:lpstr>
    </vt:vector>
  </TitlesOfParts>
  <Company>VGMA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НОВОЙ ЭРЫ</dc:title>
  <dc:creator>AuSt</dc:creator>
  <cp:lastModifiedBy>User2</cp:lastModifiedBy>
  <cp:revision>227</cp:revision>
  <dcterms:created xsi:type="dcterms:W3CDTF">2016-10-28T07:06:30Z</dcterms:created>
  <dcterms:modified xsi:type="dcterms:W3CDTF">2017-02-25T09:05:43Z</dcterms:modified>
</cp:coreProperties>
</file>